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65"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8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9CD62C-6C44-6A44-B000-55FBD41F9B1E}" type="datetimeFigureOut">
              <a:rPr lang="en-US" smtClean="0"/>
              <a:t>3/3/17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FA451-E1BF-AE4E-A321-DAD0FC3903F6}" type="slidenum">
              <a:rPr lang="en-US" smtClean="0"/>
              <a:t>‹#›</a:t>
            </a:fld>
            <a:endParaRPr lang="en-US"/>
          </a:p>
        </p:txBody>
      </p:sp>
    </p:spTree>
    <p:extLst>
      <p:ext uri="{BB962C8B-B14F-4D97-AF65-F5344CB8AC3E}">
        <p14:creationId xmlns:p14="http://schemas.microsoft.com/office/powerpoint/2010/main" val="4291119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CD62C-6C44-6A44-B000-55FBD41F9B1E}" type="datetimeFigureOut">
              <a:rPr lang="en-US" smtClean="0"/>
              <a:t>3/3/17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FA451-E1BF-AE4E-A321-DAD0FC3903F6}" type="slidenum">
              <a:rPr lang="en-US" smtClean="0"/>
              <a:t>‹#›</a:t>
            </a:fld>
            <a:endParaRPr lang="en-US"/>
          </a:p>
        </p:txBody>
      </p:sp>
    </p:spTree>
    <p:extLst>
      <p:ext uri="{BB962C8B-B14F-4D97-AF65-F5344CB8AC3E}">
        <p14:creationId xmlns:p14="http://schemas.microsoft.com/office/powerpoint/2010/main" val="400335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CD62C-6C44-6A44-B000-55FBD41F9B1E}" type="datetimeFigureOut">
              <a:rPr lang="en-US" smtClean="0"/>
              <a:t>3/3/17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FA451-E1BF-AE4E-A321-DAD0FC3903F6}" type="slidenum">
              <a:rPr lang="en-US" smtClean="0"/>
              <a:t>‹#›</a:t>
            </a:fld>
            <a:endParaRPr lang="en-US"/>
          </a:p>
        </p:txBody>
      </p:sp>
    </p:spTree>
    <p:extLst>
      <p:ext uri="{BB962C8B-B14F-4D97-AF65-F5344CB8AC3E}">
        <p14:creationId xmlns:p14="http://schemas.microsoft.com/office/powerpoint/2010/main" val="277270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CD62C-6C44-6A44-B000-55FBD41F9B1E}" type="datetimeFigureOut">
              <a:rPr lang="en-US" smtClean="0"/>
              <a:t>3/3/17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FA451-E1BF-AE4E-A321-DAD0FC3903F6}" type="slidenum">
              <a:rPr lang="en-US" smtClean="0"/>
              <a:t>‹#›</a:t>
            </a:fld>
            <a:endParaRPr lang="en-US"/>
          </a:p>
        </p:txBody>
      </p:sp>
    </p:spTree>
    <p:extLst>
      <p:ext uri="{BB962C8B-B14F-4D97-AF65-F5344CB8AC3E}">
        <p14:creationId xmlns:p14="http://schemas.microsoft.com/office/powerpoint/2010/main" val="637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9CD62C-6C44-6A44-B000-55FBD41F9B1E}" type="datetimeFigureOut">
              <a:rPr lang="en-US" smtClean="0"/>
              <a:t>3/3/17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FA451-E1BF-AE4E-A321-DAD0FC3903F6}" type="slidenum">
              <a:rPr lang="en-US" smtClean="0"/>
              <a:t>‹#›</a:t>
            </a:fld>
            <a:endParaRPr lang="en-US"/>
          </a:p>
        </p:txBody>
      </p:sp>
    </p:spTree>
    <p:extLst>
      <p:ext uri="{BB962C8B-B14F-4D97-AF65-F5344CB8AC3E}">
        <p14:creationId xmlns:p14="http://schemas.microsoft.com/office/powerpoint/2010/main" val="131484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9CD62C-6C44-6A44-B000-55FBD41F9B1E}" type="datetimeFigureOut">
              <a:rPr lang="en-US" smtClean="0"/>
              <a:t>3/3/17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FA451-E1BF-AE4E-A321-DAD0FC3903F6}" type="slidenum">
              <a:rPr lang="en-US" smtClean="0"/>
              <a:t>‹#›</a:t>
            </a:fld>
            <a:endParaRPr lang="en-US"/>
          </a:p>
        </p:txBody>
      </p:sp>
    </p:spTree>
    <p:extLst>
      <p:ext uri="{BB962C8B-B14F-4D97-AF65-F5344CB8AC3E}">
        <p14:creationId xmlns:p14="http://schemas.microsoft.com/office/powerpoint/2010/main" val="2160429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9CD62C-6C44-6A44-B000-55FBD41F9B1E}" type="datetimeFigureOut">
              <a:rPr lang="en-US" smtClean="0"/>
              <a:t>3/3/17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DFA451-E1BF-AE4E-A321-DAD0FC3903F6}" type="slidenum">
              <a:rPr lang="en-US" smtClean="0"/>
              <a:t>‹#›</a:t>
            </a:fld>
            <a:endParaRPr lang="en-US"/>
          </a:p>
        </p:txBody>
      </p:sp>
    </p:spTree>
    <p:extLst>
      <p:ext uri="{BB962C8B-B14F-4D97-AF65-F5344CB8AC3E}">
        <p14:creationId xmlns:p14="http://schemas.microsoft.com/office/powerpoint/2010/main" val="281203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9CD62C-6C44-6A44-B000-55FBD41F9B1E}" type="datetimeFigureOut">
              <a:rPr lang="en-US" smtClean="0"/>
              <a:t>3/3/17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DFA451-E1BF-AE4E-A321-DAD0FC3903F6}" type="slidenum">
              <a:rPr lang="en-US" smtClean="0"/>
              <a:t>‹#›</a:t>
            </a:fld>
            <a:endParaRPr lang="en-US"/>
          </a:p>
        </p:txBody>
      </p:sp>
    </p:spTree>
    <p:extLst>
      <p:ext uri="{BB962C8B-B14F-4D97-AF65-F5344CB8AC3E}">
        <p14:creationId xmlns:p14="http://schemas.microsoft.com/office/powerpoint/2010/main" val="910560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CD62C-6C44-6A44-B000-55FBD41F9B1E}" type="datetimeFigureOut">
              <a:rPr lang="en-US" smtClean="0"/>
              <a:t>3/3/17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DFA451-E1BF-AE4E-A321-DAD0FC3903F6}" type="slidenum">
              <a:rPr lang="en-US" smtClean="0"/>
              <a:t>‹#›</a:t>
            </a:fld>
            <a:endParaRPr lang="en-US"/>
          </a:p>
        </p:txBody>
      </p:sp>
    </p:spTree>
    <p:extLst>
      <p:ext uri="{BB962C8B-B14F-4D97-AF65-F5344CB8AC3E}">
        <p14:creationId xmlns:p14="http://schemas.microsoft.com/office/powerpoint/2010/main" val="339595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9CD62C-6C44-6A44-B000-55FBD41F9B1E}" type="datetimeFigureOut">
              <a:rPr lang="en-US" smtClean="0"/>
              <a:t>3/3/17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FA451-E1BF-AE4E-A321-DAD0FC3903F6}" type="slidenum">
              <a:rPr lang="en-US" smtClean="0"/>
              <a:t>‹#›</a:t>
            </a:fld>
            <a:endParaRPr lang="en-US"/>
          </a:p>
        </p:txBody>
      </p:sp>
    </p:spTree>
    <p:extLst>
      <p:ext uri="{BB962C8B-B14F-4D97-AF65-F5344CB8AC3E}">
        <p14:creationId xmlns:p14="http://schemas.microsoft.com/office/powerpoint/2010/main" val="390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9CD62C-6C44-6A44-B000-55FBD41F9B1E}" type="datetimeFigureOut">
              <a:rPr lang="en-US" smtClean="0"/>
              <a:t>3/3/17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FA451-E1BF-AE4E-A321-DAD0FC3903F6}" type="slidenum">
              <a:rPr lang="en-US" smtClean="0"/>
              <a:t>‹#›</a:t>
            </a:fld>
            <a:endParaRPr lang="en-US"/>
          </a:p>
        </p:txBody>
      </p:sp>
    </p:spTree>
    <p:extLst>
      <p:ext uri="{BB962C8B-B14F-4D97-AF65-F5344CB8AC3E}">
        <p14:creationId xmlns:p14="http://schemas.microsoft.com/office/powerpoint/2010/main" val="25167688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CD62C-6C44-6A44-B000-55FBD41F9B1E}" type="datetimeFigureOut">
              <a:rPr lang="en-US" smtClean="0"/>
              <a:t>3/3/17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FA451-E1BF-AE4E-A321-DAD0FC3903F6}" type="slidenum">
              <a:rPr lang="en-US" smtClean="0"/>
              <a:t>‹#›</a:t>
            </a:fld>
            <a:endParaRPr lang="en-US"/>
          </a:p>
        </p:txBody>
      </p:sp>
    </p:spTree>
    <p:extLst>
      <p:ext uri="{BB962C8B-B14F-4D97-AF65-F5344CB8AC3E}">
        <p14:creationId xmlns:p14="http://schemas.microsoft.com/office/powerpoint/2010/main" val="377809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eyondnuclear.org/canada/2013/9/28/momentum-building-of-international-opposition-against-opg-du.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bruce-nuclear-waste-burial.weebly.com/" TargetMode="External"/><Relationship Id="rId4" Type="http://schemas.openxmlformats.org/officeDocument/2006/relationships/hyperlink" Target="http://stopthegreatlakesnucleardump.com/" TargetMode="External"/><Relationship Id="rId5" Type="http://schemas.openxmlformats.org/officeDocument/2006/relationships/hyperlink" Target="http://www.sosgreatlakes.org/" TargetMode="External"/><Relationship Id="rId6" Type="http://schemas.openxmlformats.org/officeDocument/2006/relationships/hyperlink" Target="http://www.ccnr.org/" TargetMode="External"/><Relationship Id="rId7" Type="http://schemas.openxmlformats.org/officeDocument/2006/relationships/hyperlink" Target="http://www.northwatch.org/" TargetMode="External"/><Relationship Id="rId8" Type="http://schemas.openxmlformats.org/officeDocument/2006/relationships/hyperlink" Target="http://www.knownuclearwaste.ca/" TargetMode="External"/><Relationship Id="rId1" Type="http://schemas.openxmlformats.org/officeDocument/2006/relationships/slideLayout" Target="../slideLayouts/slideLayout2.xml"/><Relationship Id="rId2" Type="http://schemas.openxmlformats.org/officeDocument/2006/relationships/hyperlink" Target="http://www.beyondnuclear.org/canad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ceaa-acee.gc.ca/050/documents/p17520/104964E.pdf" TargetMode="External"/><Relationship Id="rId4" Type="http://schemas.openxmlformats.org/officeDocument/2006/relationships/hyperlink" Target="http://www.ceaa-acee.gc.ca/050/document-eng.cfm?document=116741" TargetMode="External"/><Relationship Id="rId1" Type="http://schemas.openxmlformats.org/officeDocument/2006/relationships/slideLayout" Target="../slideLayouts/slideLayout2.xml"/><Relationship Id="rId2" Type="http://schemas.openxmlformats.org/officeDocument/2006/relationships/hyperlink" Target="http://www.ceaa-acee.gc.ca/050/documents-eng.cfm?evaluation=1752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DUD* Public Comment</a:t>
            </a:r>
            <a:br>
              <a:rPr lang="en-US" dirty="0" smtClean="0"/>
            </a:br>
            <a:r>
              <a:rPr lang="en-US" dirty="0" smtClean="0"/>
              <a:t>Letter Writing Party</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GLEA</a:t>
            </a:r>
          </a:p>
          <a:p>
            <a:r>
              <a:rPr lang="en-US" dirty="0" smtClean="0"/>
              <a:t>Port Huron, MI</a:t>
            </a:r>
          </a:p>
          <a:p>
            <a:r>
              <a:rPr lang="en-US" dirty="0" smtClean="0"/>
              <a:t>Feb. 22, 2017</a:t>
            </a:r>
          </a:p>
          <a:p>
            <a:r>
              <a:rPr lang="en-US" i="1" dirty="0" smtClean="0"/>
              <a:t>Kevin </a:t>
            </a:r>
            <a:r>
              <a:rPr lang="en-US" i="1" dirty="0" err="1" smtClean="0"/>
              <a:t>Kamps</a:t>
            </a:r>
            <a:endParaRPr lang="en-US" i="1" dirty="0"/>
          </a:p>
          <a:p>
            <a:r>
              <a:rPr lang="en-US" i="1" dirty="0" smtClean="0"/>
              <a:t>Beyond Nuclear</a:t>
            </a:r>
            <a:endParaRPr lang="en-US" i="1" dirty="0"/>
          </a:p>
        </p:txBody>
      </p:sp>
    </p:spTree>
    <p:extLst>
      <p:ext uri="{BB962C8B-B14F-4D97-AF65-F5344CB8AC3E}">
        <p14:creationId xmlns:p14="http://schemas.microsoft.com/office/powerpoint/2010/main" val="3187495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 Minister’s questions to </a:t>
            </a:r>
            <a:r>
              <a:rPr lang="en-US" dirty="0" smtClean="0"/>
              <a:t>OPG (Feb. 2016):</a:t>
            </a:r>
            <a:endParaRPr lang="en-US" dirty="0"/>
          </a:p>
        </p:txBody>
      </p:sp>
      <p:sp>
        <p:nvSpPr>
          <p:cNvPr id="3" name="Content Placeholder 2"/>
          <p:cNvSpPr>
            <a:spLocks noGrp="1"/>
          </p:cNvSpPr>
          <p:nvPr>
            <p:ph idx="1"/>
          </p:nvPr>
        </p:nvSpPr>
        <p:spPr/>
        <p:txBody>
          <a:bodyPr>
            <a:normAutofit fontScale="62500" lnSpcReduction="20000"/>
          </a:bodyPr>
          <a:lstStyle/>
          <a:p>
            <a:r>
              <a:rPr lang="en-US" b="1" i="1" u="sng" dirty="0" smtClean="0"/>
              <a:t>Actual</a:t>
            </a:r>
            <a:r>
              <a:rPr lang="en-US" dirty="0" smtClean="0"/>
              <a:t> alternate locations</a:t>
            </a:r>
          </a:p>
          <a:p>
            <a:r>
              <a:rPr lang="en-US" dirty="0" smtClean="0"/>
              <a:t>Cumulative impacts of DGR1 &amp; </a:t>
            </a:r>
            <a:r>
              <a:rPr lang="en-US" b="1" i="1" u="sng" dirty="0" smtClean="0"/>
              <a:t>DGR2</a:t>
            </a:r>
            <a:r>
              <a:rPr lang="en-US" dirty="0" smtClean="0"/>
              <a:t> (and don’t forget about DGR3!</a:t>
            </a:r>
            <a:r>
              <a:rPr lang="en-US" dirty="0" smtClean="0"/>
              <a:t>)*</a:t>
            </a:r>
            <a:endParaRPr lang="en-US" dirty="0" smtClean="0"/>
          </a:p>
          <a:p>
            <a:r>
              <a:rPr lang="en-US" dirty="0" smtClean="0"/>
              <a:t>Mitigation measures for negative impacts</a:t>
            </a:r>
          </a:p>
          <a:p>
            <a:endParaRPr lang="en-US" dirty="0"/>
          </a:p>
          <a:p>
            <a:pPr marL="0" indent="0">
              <a:buNone/>
            </a:pPr>
            <a:r>
              <a:rPr lang="en-US" dirty="0" smtClean="0"/>
              <a:t>*DGR1: targeted at Bruce Nuclear Generation Station (BNGS) in </a:t>
            </a:r>
            <a:r>
              <a:rPr lang="en-US" dirty="0" err="1" smtClean="0"/>
              <a:t>Kincardine</a:t>
            </a:r>
            <a:r>
              <a:rPr lang="en-US" dirty="0" smtClean="0"/>
              <a:t> on the Lake Huron shore, a dump for 200,000 cubic meters of “low” and “intermediate” level radioactive wastes from operations and refurbishment activities at 20 Ontario Power Generation (OPG) atomic reactors;</a:t>
            </a:r>
          </a:p>
          <a:p>
            <a:pPr marL="0" indent="0">
              <a:buNone/>
            </a:pPr>
            <a:r>
              <a:rPr lang="en-US" dirty="0" smtClean="0"/>
              <a:t>DGR2: a dumpsite for all of Canada’s (22 reactors) </a:t>
            </a:r>
            <a:r>
              <a:rPr lang="en-US" dirty="0" smtClean="0"/>
              <a:t>highly radioactive irradiated nuclear fuel (three municipalities near BNGS are still in the running for DGR2);</a:t>
            </a:r>
          </a:p>
          <a:p>
            <a:pPr marL="0" indent="0">
              <a:buNone/>
            </a:pPr>
            <a:r>
              <a:rPr lang="en-US" dirty="0" smtClean="0"/>
              <a:t>DGR3: Late in the licensing process, OPG was forced to admit that another 200,000 cubic meters of “low” and “intermediate” level radioactive waste from decommissioning permanently shutdown reactors would also be dumped at DGR1, doubling its waste inventory.</a:t>
            </a:r>
            <a:endParaRPr lang="en-US" dirty="0"/>
          </a:p>
        </p:txBody>
      </p:sp>
    </p:spTree>
    <p:extLst>
      <p:ext uri="{BB962C8B-B14F-4D97-AF65-F5344CB8AC3E}">
        <p14:creationId xmlns:p14="http://schemas.microsoft.com/office/powerpoint/2010/main" val="416915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alternate locations?</a:t>
            </a:r>
            <a:endParaRPr lang="en-US" dirty="0"/>
          </a:p>
        </p:txBody>
      </p:sp>
      <p:sp>
        <p:nvSpPr>
          <p:cNvPr id="3" name="Content Placeholder 2"/>
          <p:cNvSpPr>
            <a:spLocks noGrp="1"/>
          </p:cNvSpPr>
          <p:nvPr>
            <p:ph idx="1"/>
          </p:nvPr>
        </p:nvSpPr>
        <p:spPr/>
        <p:txBody>
          <a:bodyPr/>
          <a:lstStyle/>
          <a:p>
            <a:r>
              <a:rPr lang="en-US" dirty="0" smtClean="0"/>
              <a:t>Grand Portage, MN, USA (gas station/convenience store</a:t>
            </a:r>
            <a:r>
              <a:rPr lang="en-US" dirty="0" smtClean="0"/>
              <a:t>! Whoops!)</a:t>
            </a:r>
            <a:endParaRPr lang="en-US" dirty="0" smtClean="0"/>
          </a:p>
          <a:p>
            <a:r>
              <a:rPr lang="en-US" dirty="0" smtClean="0"/>
              <a:t>Lake </a:t>
            </a:r>
            <a:r>
              <a:rPr lang="en-US" dirty="0" smtClean="0"/>
              <a:t>Erie (Double whoops!)</a:t>
            </a:r>
            <a:endParaRPr lang="en-US" dirty="0" smtClean="0"/>
          </a:p>
          <a:p>
            <a:r>
              <a:rPr lang="en-US" dirty="0" smtClean="0"/>
              <a:t>The chic neighborhood of Chaplin </a:t>
            </a:r>
            <a:r>
              <a:rPr lang="en-US" dirty="0" smtClean="0"/>
              <a:t>Estates, </a:t>
            </a:r>
            <a:r>
              <a:rPr lang="en-US" dirty="0" smtClean="0"/>
              <a:t>Toronto (Triple whoops!)</a:t>
            </a:r>
            <a:endParaRPr lang="en-US" dirty="0"/>
          </a:p>
        </p:txBody>
      </p:sp>
    </p:spTree>
    <p:extLst>
      <p:ext uri="{BB962C8B-B14F-4D97-AF65-F5344CB8AC3E}">
        <p14:creationId xmlns:p14="http://schemas.microsoft.com/office/powerpoint/2010/main" val="2970992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Mitigation measures?!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OPG and CNSC (Canadian Nuclear Safety Commission) would be in charge? They can’t be trusted!</a:t>
            </a:r>
          </a:p>
          <a:p>
            <a:r>
              <a:rPr lang="en-US" dirty="0" smtClean="0"/>
              <a:t>Re: SOSGL’s “Regulators </a:t>
            </a:r>
            <a:r>
              <a:rPr lang="en-US" dirty="0"/>
              <a:t>and </a:t>
            </a:r>
            <a:r>
              <a:rPr lang="en-US" dirty="0" smtClean="0"/>
              <a:t>Regulated,” above, CNSC and OPG are in cahoots, in a bad way</a:t>
            </a:r>
          </a:p>
          <a:p>
            <a:r>
              <a:rPr lang="en-US" dirty="0" smtClean="0"/>
              <a:t>The Japanese Parliament, after a year-long independent investigation, concluded that the root cause of the Fukushima nuclear catastrophe was “collusion” between regulatory agencies, the nuclear power industry, and government/elected officials. Such collusion exists in spades re: the DGR.</a:t>
            </a:r>
            <a:endParaRPr lang="en-US" dirty="0"/>
          </a:p>
          <a:p>
            <a:endParaRPr lang="en-US" dirty="0"/>
          </a:p>
        </p:txBody>
      </p:sp>
    </p:spTree>
    <p:extLst>
      <p:ext uri="{BB962C8B-B14F-4D97-AF65-F5344CB8AC3E}">
        <p14:creationId xmlns:p14="http://schemas.microsoft.com/office/powerpoint/2010/main" val="3754136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Impacts</a:t>
            </a:r>
            <a:endParaRPr lang="en-US" dirty="0"/>
          </a:p>
        </p:txBody>
      </p:sp>
      <p:sp>
        <p:nvSpPr>
          <p:cNvPr id="3" name="Content Placeholder 2"/>
          <p:cNvSpPr>
            <a:spLocks noGrp="1"/>
          </p:cNvSpPr>
          <p:nvPr>
            <p:ph idx="1"/>
          </p:nvPr>
        </p:nvSpPr>
        <p:spPr/>
        <p:txBody>
          <a:bodyPr>
            <a:normAutofit fontScale="70000" lnSpcReduction="20000"/>
          </a:bodyPr>
          <a:lstStyle/>
          <a:p>
            <a:r>
              <a:rPr lang="en-US" i="1" dirty="0" smtClean="0"/>
              <a:t>DGR1</a:t>
            </a:r>
          </a:p>
          <a:p>
            <a:r>
              <a:rPr lang="en-US" i="1" dirty="0" smtClean="0"/>
              <a:t>DGR2</a:t>
            </a:r>
          </a:p>
          <a:p>
            <a:r>
              <a:rPr lang="en-US" i="1" dirty="0" smtClean="0"/>
              <a:t>DGR3</a:t>
            </a:r>
          </a:p>
          <a:p>
            <a:r>
              <a:rPr lang="en-US" dirty="0" smtClean="0"/>
              <a:t>EJ </a:t>
            </a:r>
            <a:r>
              <a:rPr lang="en-US" dirty="0" smtClean="0"/>
              <a:t>– SON (Environmental Justice, or “radioactive racism,” given </a:t>
            </a:r>
            <a:r>
              <a:rPr lang="en-US" i="1" dirty="0" smtClean="0"/>
              <a:t>Bruce NGS</a:t>
            </a:r>
            <a:r>
              <a:rPr lang="en-US" dirty="0" smtClean="0"/>
              <a:t>’s location on </a:t>
            </a:r>
            <a:r>
              <a:rPr lang="en-US" dirty="0" err="1" smtClean="0"/>
              <a:t>Saugeen</a:t>
            </a:r>
            <a:r>
              <a:rPr lang="en-US" dirty="0" smtClean="0"/>
              <a:t> </a:t>
            </a:r>
            <a:r>
              <a:rPr lang="en-US" dirty="0" err="1" smtClean="0"/>
              <a:t>Ojibwe</a:t>
            </a:r>
            <a:r>
              <a:rPr lang="en-US" dirty="0" smtClean="0"/>
              <a:t> Nation (SON) territory)</a:t>
            </a:r>
          </a:p>
          <a:p>
            <a:r>
              <a:rPr lang="en-US" dirty="0" smtClean="0"/>
              <a:t>See Beyond </a:t>
            </a:r>
            <a:r>
              <a:rPr lang="en-US" dirty="0" err="1" smtClean="0"/>
              <a:t>Nuclear’s</a:t>
            </a:r>
            <a:r>
              <a:rPr lang="en-US" dirty="0" smtClean="0"/>
              <a:t> written testimony, and power point presentation, submitted/presented to the Joint Review Panel in Sept., 2013 re: the </a:t>
            </a:r>
            <a:r>
              <a:rPr lang="en-US" i="1" dirty="0" smtClean="0"/>
              <a:t>very large number of nuclear and other dirty, dangerous energy industry cumulative impacts on the Great Lakes</a:t>
            </a:r>
            <a:r>
              <a:rPr lang="en-US" dirty="0" smtClean="0"/>
              <a:t>, </a:t>
            </a:r>
            <a:r>
              <a:rPr lang="en-US" dirty="0"/>
              <a:t>posted online at: </a:t>
            </a:r>
            <a:r>
              <a:rPr lang="en-US" dirty="0">
                <a:hlinkClick r:id="rId2"/>
              </a:rPr>
              <a:t>http://www.beyondnuclear.org/canada/2013/9/28/momentum-building-of-international-opposition-against-opg-</a:t>
            </a:r>
            <a:r>
              <a:rPr lang="en-US" dirty="0" smtClean="0">
                <a:hlinkClick r:id="rId2"/>
              </a:rPr>
              <a:t>du.html</a:t>
            </a:r>
            <a:r>
              <a:rPr lang="en-US" dirty="0" smtClean="0"/>
              <a:t> </a:t>
            </a:r>
            <a:endParaRPr lang="en-US" dirty="0"/>
          </a:p>
        </p:txBody>
      </p:sp>
    </p:spTree>
    <p:extLst>
      <p:ext uri="{BB962C8B-B14F-4D97-AF65-F5344CB8AC3E}">
        <p14:creationId xmlns:p14="http://schemas.microsoft.com/office/powerpoint/2010/main" val="386798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hlinkClick r:id="rId2"/>
              </a:rPr>
              <a:t>http://www.beyondnuclear.org/canada/</a:t>
            </a:r>
            <a:endParaRPr lang="en-US" dirty="0" smtClean="0"/>
          </a:p>
          <a:p>
            <a:r>
              <a:rPr lang="en-US" dirty="0" smtClean="0">
                <a:hlinkClick r:id="rId3"/>
              </a:rPr>
              <a:t>http://bruce-nuclear-waste-burial.weebly.com/</a:t>
            </a:r>
            <a:endParaRPr lang="en-US" dirty="0" smtClean="0"/>
          </a:p>
          <a:p>
            <a:r>
              <a:rPr lang="en-US" dirty="0" smtClean="0">
                <a:hlinkClick r:id="rId4"/>
              </a:rPr>
              <a:t>http://stopthegreatlakesnucleardump.com/</a:t>
            </a:r>
            <a:endParaRPr lang="en-US" dirty="0" smtClean="0"/>
          </a:p>
          <a:p>
            <a:r>
              <a:rPr lang="en-US" dirty="0" smtClean="0">
                <a:hlinkClick r:id="rId5"/>
              </a:rPr>
              <a:t>http://www.sosgreatlakes.org</a:t>
            </a:r>
            <a:r>
              <a:rPr lang="en-US" dirty="0" smtClean="0">
                <a:hlinkClick r:id="rId5"/>
              </a:rPr>
              <a:t>/</a:t>
            </a:r>
            <a:endParaRPr lang="en-US" dirty="0" smtClean="0"/>
          </a:p>
          <a:p>
            <a:r>
              <a:rPr lang="en-US" b="1" dirty="0">
                <a:hlinkClick r:id="rId6"/>
              </a:rPr>
              <a:t>www.ccnr.org</a:t>
            </a:r>
            <a:r>
              <a:rPr lang="en-US" dirty="0"/>
              <a:t> (Do a search for OPG's proposed DGR</a:t>
            </a:r>
            <a:r>
              <a:rPr lang="en-US" dirty="0" smtClean="0"/>
              <a:t>)</a:t>
            </a:r>
          </a:p>
          <a:p>
            <a:r>
              <a:rPr lang="en-US" b="1" dirty="0">
                <a:hlinkClick r:id="rId7"/>
              </a:rPr>
              <a:t>www.northwatch.org</a:t>
            </a:r>
            <a:r>
              <a:rPr lang="en-US" b="1" dirty="0" smtClean="0">
                <a:hlinkClick r:id="rId7"/>
              </a:rPr>
              <a:t>/</a:t>
            </a:r>
            <a:endParaRPr lang="en-US" b="1" dirty="0" smtClean="0"/>
          </a:p>
          <a:p>
            <a:r>
              <a:rPr lang="en-US" b="1" dirty="0">
                <a:hlinkClick r:id="rId8"/>
              </a:rPr>
              <a:t>http://www.knownuclearwaste.ca/</a:t>
            </a:r>
            <a:r>
              <a:rPr lang="en-US" dirty="0"/>
              <a:t> (focused mainly on high </a:t>
            </a:r>
            <a:r>
              <a:rPr lang="en-US" dirty="0" smtClean="0"/>
              <a:t>level radioactive </a:t>
            </a:r>
            <a:r>
              <a:rPr lang="en-US" dirty="0"/>
              <a:t>waste or irradiated fuel in </a:t>
            </a:r>
            <a:r>
              <a:rPr lang="en-US" dirty="0" smtClean="0"/>
              <a:t>Canada – that is DGR2 -- </a:t>
            </a:r>
            <a:r>
              <a:rPr lang="en-US" dirty="0"/>
              <a:t>but has some information on OPG's proposed </a:t>
            </a:r>
            <a:r>
              <a:rPr lang="en-US" dirty="0" smtClean="0"/>
              <a:t>DGR1)</a:t>
            </a:r>
            <a:endParaRPr lang="en-US" dirty="0" smtClean="0"/>
          </a:p>
          <a:p>
            <a:endParaRPr lang="en-US" dirty="0" smtClean="0"/>
          </a:p>
          <a:p>
            <a:endParaRPr lang="en-US" dirty="0"/>
          </a:p>
        </p:txBody>
      </p:sp>
    </p:spTree>
    <p:extLst>
      <p:ext uri="{BB962C8B-B14F-4D97-AF65-F5344CB8AC3E}">
        <p14:creationId xmlns:p14="http://schemas.microsoft.com/office/powerpoint/2010/main" val="49259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Official Documents re: DGR1</a:t>
            </a:r>
            <a:endParaRPr lang="en-US" dirty="0"/>
          </a:p>
        </p:txBody>
      </p:sp>
      <p:sp>
        <p:nvSpPr>
          <p:cNvPr id="3" name="Content Placeholder 2"/>
          <p:cNvSpPr>
            <a:spLocks noGrp="1"/>
          </p:cNvSpPr>
          <p:nvPr>
            <p:ph idx="1"/>
          </p:nvPr>
        </p:nvSpPr>
        <p:spPr/>
        <p:txBody>
          <a:bodyPr/>
          <a:lstStyle/>
          <a:p>
            <a:r>
              <a:rPr lang="en-US" b="1" dirty="0"/>
              <a:t>The CEAA's </a:t>
            </a:r>
            <a:r>
              <a:rPr lang="en-US" b="1" dirty="0">
                <a:hlinkClick r:id="rId2"/>
              </a:rPr>
              <a:t>Public Registry</a:t>
            </a:r>
            <a:r>
              <a:rPr lang="en-US" b="1" dirty="0"/>
              <a:t>  on the proposed deep underground dump                           </a:t>
            </a:r>
            <a:endParaRPr lang="en-US" b="1" dirty="0" smtClean="0"/>
          </a:p>
          <a:p>
            <a:r>
              <a:rPr lang="en-US" b="1" dirty="0"/>
              <a:t>The February 2016 </a:t>
            </a:r>
            <a:r>
              <a:rPr lang="en-US" b="1" dirty="0">
                <a:hlinkClick r:id="rId3"/>
              </a:rPr>
              <a:t>letter from Minister to OPG</a:t>
            </a:r>
            <a:r>
              <a:rPr lang="en-US" b="1" dirty="0"/>
              <a:t> requiring additional information from OPG </a:t>
            </a:r>
            <a:endParaRPr lang="en-US" b="1" dirty="0" smtClean="0"/>
          </a:p>
          <a:p>
            <a:r>
              <a:rPr lang="en-US" b="1"/>
              <a:t>OPG's "additional information" is posted here: </a:t>
            </a:r>
            <a:r>
              <a:rPr lang="en-US" b="1">
                <a:hlinkClick r:id="rId4"/>
              </a:rPr>
              <a:t>CEAR # 2883</a:t>
            </a:r>
            <a:r>
              <a:rPr lang="en-US" b="1"/>
              <a:t>  </a:t>
            </a:r>
            <a:endParaRPr lang="en-US"/>
          </a:p>
        </p:txBody>
      </p:sp>
    </p:spTree>
    <p:extLst>
      <p:ext uri="{BB962C8B-B14F-4D97-AF65-F5344CB8AC3E}">
        <p14:creationId xmlns:p14="http://schemas.microsoft.com/office/powerpoint/2010/main" val="293667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*DGR? No, </a:t>
            </a:r>
            <a:r>
              <a:rPr lang="en-US" b="1" i="1" u="sng" dirty="0" smtClean="0"/>
              <a:t>DUD</a:t>
            </a:r>
            <a:r>
              <a:rPr lang="en-US" dirty="0" smtClean="0"/>
              <a:t>!*</a:t>
            </a:r>
            <a:endParaRPr lang="en-US" dirty="0"/>
          </a:p>
        </p:txBody>
      </p:sp>
      <p:sp>
        <p:nvSpPr>
          <p:cNvPr id="3" name="Text Placeholder 2"/>
          <p:cNvSpPr>
            <a:spLocks noGrp="1"/>
          </p:cNvSpPr>
          <p:nvPr>
            <p:ph type="body" idx="1"/>
          </p:nvPr>
        </p:nvSpPr>
        <p:spPr/>
        <p:txBody>
          <a:bodyPr>
            <a:normAutofit fontScale="77500" lnSpcReduction="20000"/>
          </a:bodyPr>
          <a:lstStyle/>
          <a:p>
            <a:r>
              <a:rPr lang="en-US" dirty="0" smtClean="0"/>
              <a:t>*Dave Martin, </a:t>
            </a:r>
          </a:p>
          <a:p>
            <a:r>
              <a:rPr lang="en-US" dirty="0" smtClean="0"/>
              <a:t>Greenpeace Canada*</a:t>
            </a:r>
            <a:endParaRPr lang="en-US" dirty="0"/>
          </a:p>
        </p:txBody>
      </p:sp>
      <p:pic>
        <p:nvPicPr>
          <p:cNvPr id="7" name="Content Placeholder 6" descr="DAVE_LAUGHING.jpg"/>
          <p:cNvPicPr>
            <a:picLocks noGrp="1" noChangeAspect="1"/>
          </p:cNvPicPr>
          <p:nvPr>
            <p:ph sz="half" idx="2"/>
          </p:nvPr>
        </p:nvPicPr>
        <p:blipFill>
          <a:blip r:embed="rId2">
            <a:extLst>
              <a:ext uri="{28A0092B-C50C-407E-A947-70E740481C1C}">
                <a14:useLocalDpi xmlns:a14="http://schemas.microsoft.com/office/drawing/2010/main" val="0"/>
              </a:ext>
            </a:extLst>
          </a:blip>
          <a:srcRect t="-20633" b="-20633"/>
          <a:stretch>
            <a:fillRect/>
          </a:stretch>
        </p:blipFill>
        <p:spPr/>
      </p:pic>
      <p:sp>
        <p:nvSpPr>
          <p:cNvPr id="5" name="Text Placeholder 4"/>
          <p:cNvSpPr>
            <a:spLocks noGrp="1"/>
          </p:cNvSpPr>
          <p:nvPr>
            <p:ph type="body" sz="quarter" idx="3"/>
          </p:nvPr>
        </p:nvSpPr>
        <p:spPr/>
        <p:txBody>
          <a:bodyPr/>
          <a:lstStyle/>
          <a:p>
            <a:r>
              <a:rPr lang="en-US" dirty="0" smtClean="0"/>
              <a:t>*DUD?</a:t>
            </a:r>
            <a:endParaRPr lang="en-US" dirty="0"/>
          </a:p>
        </p:txBody>
      </p:sp>
      <p:sp>
        <p:nvSpPr>
          <p:cNvPr id="6" name="Content Placeholder 5"/>
          <p:cNvSpPr>
            <a:spLocks noGrp="1"/>
          </p:cNvSpPr>
          <p:nvPr>
            <p:ph sz="quarter" idx="4"/>
          </p:nvPr>
        </p:nvSpPr>
        <p:spPr/>
        <p:txBody>
          <a:bodyPr>
            <a:normAutofit lnSpcReduction="10000"/>
          </a:bodyPr>
          <a:lstStyle/>
          <a:p>
            <a:pPr marL="0" indent="0">
              <a:buNone/>
            </a:pPr>
            <a:r>
              <a:rPr lang="en-US" dirty="0" smtClean="0"/>
              <a:t>Deep</a:t>
            </a:r>
          </a:p>
          <a:p>
            <a:pPr marL="0" indent="0">
              <a:buNone/>
            </a:pPr>
            <a:r>
              <a:rPr lang="en-US" dirty="0" smtClean="0"/>
              <a:t>Underground</a:t>
            </a:r>
          </a:p>
          <a:p>
            <a:pPr marL="0" indent="0">
              <a:buNone/>
            </a:pPr>
            <a:r>
              <a:rPr lang="en-US" dirty="0" smtClean="0"/>
              <a:t>Dump</a:t>
            </a:r>
          </a:p>
          <a:p>
            <a:pPr marL="0" indent="0">
              <a:buNone/>
            </a:pPr>
            <a:endParaRPr lang="en-US" dirty="0"/>
          </a:p>
          <a:p>
            <a:pPr marL="0" indent="0">
              <a:buNone/>
            </a:pPr>
            <a:r>
              <a:rPr lang="en-US" dirty="0" smtClean="0"/>
              <a:t>v.</a:t>
            </a:r>
          </a:p>
          <a:p>
            <a:pPr marL="0" indent="0">
              <a:buNone/>
            </a:pPr>
            <a:endParaRPr lang="en-US" dirty="0"/>
          </a:p>
          <a:p>
            <a:pPr marL="0" indent="0">
              <a:buNone/>
            </a:pPr>
            <a:r>
              <a:rPr lang="en-US" dirty="0" smtClean="0"/>
              <a:t>Deep</a:t>
            </a:r>
          </a:p>
          <a:p>
            <a:pPr marL="0" indent="0">
              <a:buNone/>
            </a:pPr>
            <a:r>
              <a:rPr lang="en-US" dirty="0" smtClean="0"/>
              <a:t>Geologic</a:t>
            </a:r>
          </a:p>
          <a:p>
            <a:pPr marL="0" indent="0">
              <a:buNone/>
            </a:pPr>
            <a:r>
              <a:rPr lang="en-US" dirty="0" smtClean="0"/>
              <a:t>Repository*</a:t>
            </a:r>
            <a:endParaRPr lang="en-US" dirty="0"/>
          </a:p>
        </p:txBody>
      </p:sp>
    </p:spTree>
    <p:extLst>
      <p:ext uri="{BB962C8B-B14F-4D97-AF65-F5344CB8AC3E}">
        <p14:creationId xmlns:p14="http://schemas.microsoft.com/office/powerpoint/2010/main" val="9261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2001-2017…</a:t>
            </a:r>
            <a:br>
              <a:rPr lang="en-US" dirty="0" smtClean="0"/>
            </a:br>
            <a:r>
              <a:rPr lang="en-US" dirty="0" smtClean="0"/>
              <a:t>The Fight Goes On!</a:t>
            </a:r>
            <a:endParaRPr lang="en-US" dirty="0"/>
          </a:p>
        </p:txBody>
      </p:sp>
      <p:pic>
        <p:nvPicPr>
          <p:cNvPr id="4" name="Content Placeholder 3" descr="dumpsite1_large.jpg"/>
          <p:cNvPicPr>
            <a:picLocks noGrp="1" noChangeAspect="1"/>
          </p:cNvPicPr>
          <p:nvPr>
            <p:ph idx="1"/>
          </p:nvPr>
        </p:nvPicPr>
        <p:blipFill>
          <a:blip r:embed="rId2">
            <a:extLst>
              <a:ext uri="{28A0092B-C50C-407E-A947-70E740481C1C}">
                <a14:useLocalDpi xmlns:a14="http://schemas.microsoft.com/office/drawing/2010/main" val="0"/>
              </a:ext>
            </a:extLst>
          </a:blip>
          <a:srcRect l="-21520" r="-21520"/>
          <a:stretch>
            <a:fillRect/>
          </a:stretch>
        </p:blipFill>
        <p:spPr/>
      </p:pic>
    </p:spTree>
    <p:extLst>
      <p:ext uri="{BB962C8B-B14F-4D97-AF65-F5344CB8AC3E}">
        <p14:creationId xmlns:p14="http://schemas.microsoft.com/office/powerpoint/2010/main" val="3192117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We need to slay this beast…so we can slay all the other </a:t>
            </a:r>
            <a:r>
              <a:rPr lang="en-US" sz="2700" dirty="0" smtClean="0"/>
              <a:t>beasts*:</a:t>
            </a:r>
            <a:br>
              <a:rPr lang="en-US" sz="2700" dirty="0" smtClean="0"/>
            </a:br>
            <a:r>
              <a:rPr lang="en-US" sz="2700" dirty="0" smtClean="0"/>
              <a:t>(no offense to beasts; perhaps I should have said monsters?!)</a:t>
            </a:r>
            <a:endParaRPr lang="en-US" sz="2700" dirty="0"/>
          </a:p>
        </p:txBody>
      </p:sp>
      <p:pic>
        <p:nvPicPr>
          <p:cNvPr id="4" name="Content Placeholder 3" descr="Great Lakes Nuclear Hotspots Map Final.jpg"/>
          <p:cNvPicPr>
            <a:picLocks noGrp="1" noChangeAspect="1"/>
          </p:cNvPicPr>
          <p:nvPr>
            <p:ph idx="1"/>
          </p:nvPr>
        </p:nvPicPr>
        <p:blipFill>
          <a:blip r:embed="rId2">
            <a:extLst>
              <a:ext uri="{28A0092B-C50C-407E-A947-70E740481C1C}">
                <a14:useLocalDpi xmlns:a14="http://schemas.microsoft.com/office/drawing/2010/main" val="0"/>
              </a:ext>
            </a:extLst>
          </a:blip>
          <a:srcRect l="-20253" r="-20253"/>
          <a:stretch>
            <a:fillRect/>
          </a:stretch>
        </p:blipFill>
        <p:spPr/>
      </p:pic>
    </p:spTree>
    <p:extLst>
      <p:ext uri="{BB962C8B-B14F-4D97-AF65-F5344CB8AC3E}">
        <p14:creationId xmlns:p14="http://schemas.microsoft.com/office/powerpoint/2010/main" val="402967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Mni</a:t>
            </a:r>
            <a:r>
              <a:rPr lang="en-US" i="1" dirty="0" smtClean="0"/>
              <a:t> </a:t>
            </a:r>
            <a:r>
              <a:rPr lang="en-US" i="1" dirty="0" err="1" smtClean="0"/>
              <a:t>Wiconi</a:t>
            </a:r>
            <a:r>
              <a:rPr lang="en-US" dirty="0" smtClean="0"/>
              <a:t>…Water IS Life</a:t>
            </a:r>
            <a:endParaRPr lang="en-US" dirty="0"/>
          </a:p>
        </p:txBody>
      </p:sp>
      <p:pic>
        <p:nvPicPr>
          <p:cNvPr id="4" name="Content Placeholder 3" descr="greatlakes600 Cloudless Day.jpg"/>
          <p:cNvPicPr>
            <a:picLocks noGrp="1" noChangeAspect="1"/>
          </p:cNvPicPr>
          <p:nvPr>
            <p:ph idx="1"/>
          </p:nvPr>
        </p:nvPicPr>
        <p:blipFill>
          <a:blip r:embed="rId2">
            <a:extLst>
              <a:ext uri="{28A0092B-C50C-407E-A947-70E740481C1C}">
                <a14:useLocalDpi xmlns:a14="http://schemas.microsoft.com/office/drawing/2010/main" val="0"/>
              </a:ext>
            </a:extLst>
          </a:blip>
          <a:srcRect l="-20005" r="-20005"/>
          <a:stretch>
            <a:fillRect/>
          </a:stretch>
        </p:blipFill>
        <p:spPr/>
      </p:pic>
    </p:spTree>
    <p:extLst>
      <p:ext uri="{BB962C8B-B14F-4D97-AF65-F5344CB8AC3E}">
        <p14:creationId xmlns:p14="http://schemas.microsoft.com/office/powerpoint/2010/main" val="119110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Lakes:</a:t>
            </a:r>
            <a:endParaRPr lang="en-US" dirty="0"/>
          </a:p>
        </p:txBody>
      </p:sp>
      <p:sp>
        <p:nvSpPr>
          <p:cNvPr id="3" name="Content Placeholder 2"/>
          <p:cNvSpPr>
            <a:spLocks noGrp="1"/>
          </p:cNvSpPr>
          <p:nvPr>
            <p:ph idx="1"/>
          </p:nvPr>
        </p:nvSpPr>
        <p:spPr/>
        <p:txBody>
          <a:bodyPr/>
          <a:lstStyle/>
          <a:p>
            <a:r>
              <a:rPr lang="en-US" dirty="0" smtClean="0"/>
              <a:t>Drinking water for 40 million people in eight U.S. states, two Canadian provinces, and a very large number of Native American First Nations</a:t>
            </a:r>
          </a:p>
          <a:p>
            <a:r>
              <a:rPr lang="en-US" dirty="0" smtClean="0"/>
              <a:t>Lifeblood of one of the world’s biggest bio-regional economies (fisheries, tourism, recreation, drinking water, industry, property values, etc.)</a:t>
            </a:r>
            <a:endParaRPr lang="en-US" dirty="0"/>
          </a:p>
        </p:txBody>
      </p:sp>
    </p:spTree>
    <p:extLst>
      <p:ext uri="{BB962C8B-B14F-4D97-AF65-F5344CB8AC3E}">
        <p14:creationId xmlns:p14="http://schemas.microsoft.com/office/powerpoint/2010/main" val="1594368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Flint, Don’t Let Them NUKE </a:t>
            </a:r>
            <a:br>
              <a:rPr lang="en-US" dirty="0" smtClean="0"/>
            </a:br>
            <a:r>
              <a:rPr lang="en-US" dirty="0" smtClean="0"/>
              <a:t>the Great Lakes Next!</a:t>
            </a:r>
            <a:endParaRPr lang="en-US" dirty="0"/>
          </a:p>
        </p:txBody>
      </p:sp>
      <p:sp>
        <p:nvSpPr>
          <p:cNvPr id="3" name="Text Placeholder 2"/>
          <p:cNvSpPr>
            <a:spLocks noGrp="1"/>
          </p:cNvSpPr>
          <p:nvPr>
            <p:ph type="body" idx="1"/>
          </p:nvPr>
        </p:nvSpPr>
        <p:spPr/>
        <p:txBody>
          <a:bodyPr>
            <a:normAutofit fontScale="77500" lnSpcReduction="20000"/>
          </a:bodyPr>
          <a:lstStyle/>
          <a:p>
            <a:r>
              <a:rPr lang="en-US" dirty="0" smtClean="0"/>
              <a:t>Flint’s “Momma Bear,” </a:t>
            </a:r>
          </a:p>
          <a:p>
            <a:r>
              <a:rPr lang="en-US" dirty="0" smtClean="0"/>
              <a:t>Lee-Anne Walters</a:t>
            </a:r>
            <a:endParaRPr lang="en-US" dirty="0"/>
          </a:p>
        </p:txBody>
      </p:sp>
      <p:pic>
        <p:nvPicPr>
          <p:cNvPr id="7" name="Content Placeholder 6" descr="leeanne-w-water-960.png"/>
          <p:cNvPicPr>
            <a:picLocks noGrp="1" noChangeAspect="1"/>
          </p:cNvPicPr>
          <p:nvPr>
            <p:ph sz="half" idx="2"/>
          </p:nvPr>
        </p:nvPicPr>
        <p:blipFill>
          <a:blip r:embed="rId2">
            <a:extLst>
              <a:ext uri="{28A0092B-C50C-407E-A947-70E740481C1C}">
                <a14:useLocalDpi xmlns:a14="http://schemas.microsoft.com/office/drawing/2010/main" val="0"/>
              </a:ext>
            </a:extLst>
          </a:blip>
          <a:srcRect l="16343" r="16343"/>
          <a:stretch>
            <a:fillRect/>
          </a:stretch>
        </p:blipFill>
        <p:spPr/>
      </p:pic>
      <p:sp>
        <p:nvSpPr>
          <p:cNvPr id="5" name="Text Placeholder 4"/>
          <p:cNvSpPr>
            <a:spLocks noGrp="1"/>
          </p:cNvSpPr>
          <p:nvPr>
            <p:ph type="body" sz="quarter" idx="3"/>
          </p:nvPr>
        </p:nvSpPr>
        <p:spPr/>
        <p:txBody>
          <a:bodyPr/>
          <a:lstStyle/>
          <a:p>
            <a:r>
              <a:rPr lang="en-US" dirty="0" smtClean="0"/>
              <a:t>Dr. Mona Hanna-</a:t>
            </a:r>
            <a:r>
              <a:rPr lang="en-US" dirty="0" err="1" smtClean="0"/>
              <a:t>Attisha</a:t>
            </a:r>
            <a:endParaRPr lang="en-US" dirty="0"/>
          </a:p>
        </p:txBody>
      </p:sp>
      <p:pic>
        <p:nvPicPr>
          <p:cNvPr id="4" name="Content Placeholder 3" descr="mona-hanna-attisha2.jpg"/>
          <p:cNvPicPr>
            <a:picLocks noGrp="1" noChangeAspect="1"/>
          </p:cNvPicPr>
          <p:nvPr>
            <p:ph sz="quarter" idx="4"/>
          </p:nvPr>
        </p:nvPicPr>
        <p:blipFill>
          <a:blip r:embed="rId3">
            <a:extLst>
              <a:ext uri="{28A0092B-C50C-407E-A947-70E740481C1C}">
                <a14:useLocalDpi xmlns:a14="http://schemas.microsoft.com/office/drawing/2010/main" val="0"/>
              </a:ext>
            </a:extLst>
          </a:blip>
          <a:srcRect t="-21950" b="-21950"/>
          <a:stretch>
            <a:fillRect/>
          </a:stretch>
        </p:blipFill>
        <p:spPr/>
      </p:pic>
    </p:spTree>
    <p:extLst>
      <p:ext uri="{BB962C8B-B14F-4D97-AF65-F5344CB8AC3E}">
        <p14:creationId xmlns:p14="http://schemas.microsoft.com/office/powerpoint/2010/main" val="2345464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SOSGLs (Save Our Shores-Great Lakes): </a:t>
            </a:r>
            <a:r>
              <a:rPr lang="en-US" dirty="0" smtClean="0"/>
              <a:t>Our Message to the Minister</a:t>
            </a:r>
            <a:endParaRPr lang="en-US" dirty="0"/>
          </a:p>
        </p:txBody>
      </p:sp>
      <p:sp>
        <p:nvSpPr>
          <p:cNvPr id="3" name="Text Placeholder 2"/>
          <p:cNvSpPr>
            <a:spLocks noGrp="1"/>
          </p:cNvSpPr>
          <p:nvPr>
            <p:ph type="body" idx="1"/>
          </p:nvPr>
        </p:nvSpPr>
        <p:spPr/>
        <p:txBody>
          <a:bodyPr/>
          <a:lstStyle/>
          <a:p>
            <a:r>
              <a:rPr lang="en-US" dirty="0" smtClean="0"/>
              <a:t>Lake Huron</a:t>
            </a:r>
            <a:endParaRPr lang="en-US" dirty="0"/>
          </a:p>
        </p:txBody>
      </p:sp>
      <p:pic>
        <p:nvPicPr>
          <p:cNvPr id="7" name="Content Placeholder 6" descr="lake huron shore.jpg"/>
          <p:cNvPicPr>
            <a:picLocks noGrp="1" noChangeAspect="1"/>
          </p:cNvPicPr>
          <p:nvPr>
            <p:ph sz="half" idx="2"/>
          </p:nvPr>
        </p:nvPicPr>
        <p:blipFill>
          <a:blip r:embed="rId2">
            <a:extLst>
              <a:ext uri="{28A0092B-C50C-407E-A947-70E740481C1C}">
                <a14:useLocalDpi xmlns:a14="http://schemas.microsoft.com/office/drawing/2010/main" val="0"/>
              </a:ext>
            </a:extLst>
          </a:blip>
          <a:srcRect t="-15200" b="-15200"/>
          <a:stretch>
            <a:fillRect/>
          </a:stretch>
        </p:blipFill>
        <p:spPr/>
      </p:pic>
      <p:sp>
        <p:nvSpPr>
          <p:cNvPr id="5" name="Text Placeholder 4"/>
          <p:cNvSpPr>
            <a:spLocks noGrp="1"/>
          </p:cNvSpPr>
          <p:nvPr>
            <p:ph type="body" sz="quarter" idx="3"/>
          </p:nvPr>
        </p:nvSpPr>
        <p:spPr/>
        <p:txBody>
          <a:bodyPr>
            <a:normAutofit fontScale="92500"/>
          </a:bodyPr>
          <a:lstStyle/>
          <a:p>
            <a:r>
              <a:rPr lang="en-US" dirty="0" smtClean="0"/>
              <a:t>Jill Taylor, SOSGLs, Feb. 14, 2017:</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The OPG plan should be rejected outright, now</a:t>
            </a:r>
          </a:p>
          <a:p>
            <a:r>
              <a:rPr lang="en-US" dirty="0" smtClean="0"/>
              <a:t>OPG has not answered your questions and is irresponsible and devious</a:t>
            </a:r>
          </a:p>
          <a:p>
            <a:r>
              <a:rPr lang="en-US" dirty="0" smtClean="0"/>
              <a:t>You continue to ignore the OTHER points of dispute that we have </a:t>
            </a:r>
            <a:r>
              <a:rPr lang="en-US" dirty="0" smtClean="0"/>
              <a:t>raised, </a:t>
            </a:r>
            <a:r>
              <a:rPr lang="en-US" dirty="0" smtClean="0"/>
              <a:t>summarized in our letters to you from November 2015, on a total of 8 infractions of the CEAA 2012</a:t>
            </a:r>
          </a:p>
          <a:p>
            <a:r>
              <a:rPr lang="en-US" dirty="0" smtClean="0"/>
              <a:t>Why are you just asking “THESE” questions?</a:t>
            </a:r>
            <a:endParaRPr lang="en-US" dirty="0"/>
          </a:p>
        </p:txBody>
      </p:sp>
    </p:spTree>
    <p:extLst>
      <p:ext uri="{BB962C8B-B14F-4D97-AF65-F5344CB8AC3E}">
        <p14:creationId xmlns:p14="http://schemas.microsoft.com/office/powerpoint/2010/main" val="2174294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SOSGLs: 8 Reasons to Stop the DGR</a:t>
            </a:r>
            <a:endParaRPr lang="en-US" dirty="0"/>
          </a:p>
        </p:txBody>
      </p:sp>
      <p:sp>
        <p:nvSpPr>
          <p:cNvPr id="3" name="Content Placeholder 2"/>
          <p:cNvSpPr>
            <a:spLocks noGrp="1"/>
          </p:cNvSpPr>
          <p:nvPr>
            <p:ph idx="1"/>
          </p:nvPr>
        </p:nvSpPr>
        <p:spPr/>
        <p:txBody>
          <a:bodyPr>
            <a:normAutofit lnSpcReduction="10000"/>
          </a:bodyPr>
          <a:lstStyle/>
          <a:p>
            <a:r>
              <a:rPr lang="en-US" dirty="0" smtClean="0"/>
              <a:t>Abandoned Science</a:t>
            </a:r>
          </a:p>
          <a:p>
            <a:r>
              <a:rPr lang="en-US" dirty="0" smtClean="0"/>
              <a:t>Alternative Sites</a:t>
            </a:r>
          </a:p>
          <a:p>
            <a:r>
              <a:rPr lang="en-US" dirty="0" smtClean="0"/>
              <a:t>Proof of Sustainability</a:t>
            </a:r>
          </a:p>
          <a:p>
            <a:r>
              <a:rPr lang="en-US" dirty="0" smtClean="0"/>
              <a:t>Public Health and Safety</a:t>
            </a:r>
          </a:p>
          <a:p>
            <a:r>
              <a:rPr lang="en-US" dirty="0" smtClean="0"/>
              <a:t>International Commitments</a:t>
            </a:r>
          </a:p>
          <a:p>
            <a:r>
              <a:rPr lang="en-US" dirty="0" smtClean="0"/>
              <a:t>Public Acceptance</a:t>
            </a:r>
          </a:p>
          <a:p>
            <a:r>
              <a:rPr lang="en-US" dirty="0" smtClean="0"/>
              <a:t>Incomplete Report</a:t>
            </a:r>
          </a:p>
          <a:p>
            <a:r>
              <a:rPr lang="en-US" dirty="0" smtClean="0"/>
              <a:t>Regulators and Regulated</a:t>
            </a:r>
            <a:endParaRPr lang="en-US" dirty="0"/>
          </a:p>
        </p:txBody>
      </p:sp>
    </p:spTree>
    <p:extLst>
      <p:ext uri="{BB962C8B-B14F-4D97-AF65-F5344CB8AC3E}">
        <p14:creationId xmlns:p14="http://schemas.microsoft.com/office/powerpoint/2010/main" val="2062818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1387</TotalTime>
  <Words>776</Words>
  <Application>Microsoft Macintosh PowerPoint</Application>
  <PresentationFormat>On-screen Show (4:3)</PresentationFormat>
  <Paragraphs>79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DUD* Public Comment Letter Writing Party</vt:lpstr>
      <vt:lpstr>*DGR? No, DUD!*</vt:lpstr>
      <vt:lpstr>2001-2017… The Fight Goes On!</vt:lpstr>
      <vt:lpstr>We need to slay this beast…so we can slay all the other beasts*: (no offense to beasts; perhaps I should have said monsters?!)</vt:lpstr>
      <vt:lpstr>Mni Wiconi…Water IS Life</vt:lpstr>
      <vt:lpstr>The Great Lakes:</vt:lpstr>
      <vt:lpstr>After Flint, Don’t Let Them NUKE  the Great Lakes Next!</vt:lpstr>
      <vt:lpstr>SOSGLs (Save Our Shores-Great Lakes): Our Message to the Minister</vt:lpstr>
      <vt:lpstr>SOSGLs: 8 Reasons to Stop the DGR</vt:lpstr>
      <vt:lpstr>Environment Minister’s questions to OPG (Feb. 2016):</vt:lpstr>
      <vt:lpstr>Actual alternate locations?</vt:lpstr>
      <vt:lpstr>Mitigation measures?!</vt:lpstr>
      <vt:lpstr>Cumulative Impacts</vt:lpstr>
      <vt:lpstr>For more info:</vt:lpstr>
      <vt:lpstr>Key Official Documents re: DGR1</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DUD Public Comment Letter Writing Party</dc:title>
  <dc:creator>Cynthia  Folkers</dc:creator>
  <cp:lastModifiedBy>Cynthia  Folkers</cp:lastModifiedBy>
  <cp:revision>19</cp:revision>
  <dcterms:created xsi:type="dcterms:W3CDTF">2017-02-22T21:37:24Z</dcterms:created>
  <dcterms:modified xsi:type="dcterms:W3CDTF">2017-03-04T12:58:19Z</dcterms:modified>
</cp:coreProperties>
</file>